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57" r:id="rId6"/>
    <p:sldId id="263" r:id="rId7"/>
    <p:sldId id="262" r:id="rId8"/>
    <p:sldId id="264" r:id="rId9"/>
    <p:sldId id="261" r:id="rId10"/>
  </p:sldIdLst>
  <p:sldSz cx="7226300" cy="10693400"/>
  <p:notesSz cx="6858000" cy="9144000"/>
  <p:defaultTextStyle>
    <a:defPPr>
      <a:defRPr lang="ru-RU"/>
    </a:defPPr>
    <a:lvl1pPr marL="0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1973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3945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35918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47890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59863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71835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83808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95780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3366" y="-102"/>
      </p:cViewPr>
      <p:guideLst>
        <p:guide orient="horz" pos="3368"/>
        <p:guide pos="22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1973" y="3321887"/>
            <a:ext cx="6142355" cy="22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3945" y="6059593"/>
            <a:ext cx="5058410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1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3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5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9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1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83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5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0138C-7C37-4145-AC65-9C324FDE7595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8CD9-9D93-41CE-9099-5873B0E95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461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0138C-7C37-4145-AC65-9C324FDE7595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8CD9-9D93-41CE-9099-5873B0E95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651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929300" y="571801"/>
            <a:ext cx="1219439" cy="1216374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70987" y="571801"/>
            <a:ext cx="3537877" cy="1216374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0138C-7C37-4145-AC65-9C324FDE7595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8CD9-9D93-41CE-9099-5873B0E95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846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0138C-7C37-4145-AC65-9C324FDE7595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8CD9-9D93-41CE-9099-5873B0E95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315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828" y="6871500"/>
            <a:ext cx="6142355" cy="2123828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0828" y="4532321"/>
            <a:ext cx="6142355" cy="2339180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1197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39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359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478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598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718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838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957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0138C-7C37-4145-AC65-9C324FDE7595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8CD9-9D93-41CE-9099-5873B0E95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675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0987" y="3326836"/>
            <a:ext cx="2378657" cy="9408708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770082" y="3326836"/>
            <a:ext cx="2378657" cy="9408708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0138C-7C37-4145-AC65-9C324FDE7595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8CD9-9D93-41CE-9099-5873B0E95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693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15" y="428232"/>
            <a:ext cx="6503670" cy="178223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1315" y="2393639"/>
            <a:ext cx="3192871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973" indent="0">
              <a:buNone/>
              <a:defRPr sz="2200" b="1"/>
            </a:lvl2pPr>
            <a:lvl3pPr marL="1023945" indent="0">
              <a:buNone/>
              <a:defRPr sz="2000" b="1"/>
            </a:lvl3pPr>
            <a:lvl4pPr marL="1535918" indent="0">
              <a:buNone/>
              <a:defRPr sz="1800" b="1"/>
            </a:lvl4pPr>
            <a:lvl5pPr marL="2047890" indent="0">
              <a:buNone/>
              <a:defRPr sz="1800" b="1"/>
            </a:lvl5pPr>
            <a:lvl6pPr marL="2559863" indent="0">
              <a:buNone/>
              <a:defRPr sz="1800" b="1"/>
            </a:lvl6pPr>
            <a:lvl7pPr marL="3071835" indent="0">
              <a:buNone/>
              <a:defRPr sz="1800" b="1"/>
            </a:lvl7pPr>
            <a:lvl8pPr marL="3583808" indent="0">
              <a:buNone/>
              <a:defRPr sz="1800" b="1"/>
            </a:lvl8pPr>
            <a:lvl9pPr marL="409578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1315" y="3391194"/>
            <a:ext cx="3192871" cy="616108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670861" y="2393639"/>
            <a:ext cx="3194125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973" indent="0">
              <a:buNone/>
              <a:defRPr sz="2200" b="1"/>
            </a:lvl2pPr>
            <a:lvl3pPr marL="1023945" indent="0">
              <a:buNone/>
              <a:defRPr sz="2000" b="1"/>
            </a:lvl3pPr>
            <a:lvl4pPr marL="1535918" indent="0">
              <a:buNone/>
              <a:defRPr sz="1800" b="1"/>
            </a:lvl4pPr>
            <a:lvl5pPr marL="2047890" indent="0">
              <a:buNone/>
              <a:defRPr sz="1800" b="1"/>
            </a:lvl5pPr>
            <a:lvl6pPr marL="2559863" indent="0">
              <a:buNone/>
              <a:defRPr sz="1800" b="1"/>
            </a:lvl6pPr>
            <a:lvl7pPr marL="3071835" indent="0">
              <a:buNone/>
              <a:defRPr sz="1800" b="1"/>
            </a:lvl7pPr>
            <a:lvl8pPr marL="3583808" indent="0">
              <a:buNone/>
              <a:defRPr sz="1800" b="1"/>
            </a:lvl8pPr>
            <a:lvl9pPr marL="409578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670861" y="3391194"/>
            <a:ext cx="3194125" cy="616108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0138C-7C37-4145-AC65-9C324FDE7595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8CD9-9D93-41CE-9099-5873B0E95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133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0138C-7C37-4145-AC65-9C324FDE7595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8CD9-9D93-41CE-9099-5873B0E95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903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0138C-7C37-4145-AC65-9C324FDE7595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8CD9-9D93-41CE-9099-5873B0E95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017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16" y="425756"/>
            <a:ext cx="2377403" cy="1811937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5283" y="425757"/>
            <a:ext cx="4039703" cy="9126521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1316" y="2237694"/>
            <a:ext cx="2377403" cy="7314584"/>
          </a:xfrm>
        </p:spPr>
        <p:txBody>
          <a:bodyPr/>
          <a:lstStyle>
            <a:lvl1pPr marL="0" indent="0">
              <a:buNone/>
              <a:defRPr sz="1600"/>
            </a:lvl1pPr>
            <a:lvl2pPr marL="511973" indent="0">
              <a:buNone/>
              <a:defRPr sz="1300"/>
            </a:lvl2pPr>
            <a:lvl3pPr marL="1023945" indent="0">
              <a:buNone/>
              <a:defRPr sz="1100"/>
            </a:lvl3pPr>
            <a:lvl4pPr marL="1535918" indent="0">
              <a:buNone/>
              <a:defRPr sz="1000"/>
            </a:lvl4pPr>
            <a:lvl5pPr marL="2047890" indent="0">
              <a:buNone/>
              <a:defRPr sz="1000"/>
            </a:lvl5pPr>
            <a:lvl6pPr marL="2559863" indent="0">
              <a:buNone/>
              <a:defRPr sz="1000"/>
            </a:lvl6pPr>
            <a:lvl7pPr marL="3071835" indent="0">
              <a:buNone/>
              <a:defRPr sz="1000"/>
            </a:lvl7pPr>
            <a:lvl8pPr marL="3583808" indent="0">
              <a:buNone/>
              <a:defRPr sz="1000"/>
            </a:lvl8pPr>
            <a:lvl9pPr marL="409578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0138C-7C37-4145-AC65-9C324FDE7595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8CD9-9D93-41CE-9099-5873B0E95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781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405" y="7485381"/>
            <a:ext cx="4335780" cy="88369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16405" y="955475"/>
            <a:ext cx="4335780" cy="6416040"/>
          </a:xfrm>
        </p:spPr>
        <p:txBody>
          <a:bodyPr/>
          <a:lstStyle>
            <a:lvl1pPr marL="0" indent="0">
              <a:buNone/>
              <a:defRPr sz="3600"/>
            </a:lvl1pPr>
            <a:lvl2pPr marL="511973" indent="0">
              <a:buNone/>
              <a:defRPr sz="3100"/>
            </a:lvl2pPr>
            <a:lvl3pPr marL="1023945" indent="0">
              <a:buNone/>
              <a:defRPr sz="2700"/>
            </a:lvl3pPr>
            <a:lvl4pPr marL="1535918" indent="0">
              <a:buNone/>
              <a:defRPr sz="2200"/>
            </a:lvl4pPr>
            <a:lvl5pPr marL="2047890" indent="0">
              <a:buNone/>
              <a:defRPr sz="2200"/>
            </a:lvl5pPr>
            <a:lvl6pPr marL="2559863" indent="0">
              <a:buNone/>
              <a:defRPr sz="2200"/>
            </a:lvl6pPr>
            <a:lvl7pPr marL="3071835" indent="0">
              <a:buNone/>
              <a:defRPr sz="2200"/>
            </a:lvl7pPr>
            <a:lvl8pPr marL="3583808" indent="0">
              <a:buNone/>
              <a:defRPr sz="2200"/>
            </a:lvl8pPr>
            <a:lvl9pPr marL="4095780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16405" y="8369073"/>
            <a:ext cx="4335780" cy="1254988"/>
          </a:xfrm>
        </p:spPr>
        <p:txBody>
          <a:bodyPr/>
          <a:lstStyle>
            <a:lvl1pPr marL="0" indent="0">
              <a:buNone/>
              <a:defRPr sz="1600"/>
            </a:lvl1pPr>
            <a:lvl2pPr marL="511973" indent="0">
              <a:buNone/>
              <a:defRPr sz="1300"/>
            </a:lvl2pPr>
            <a:lvl3pPr marL="1023945" indent="0">
              <a:buNone/>
              <a:defRPr sz="1100"/>
            </a:lvl3pPr>
            <a:lvl4pPr marL="1535918" indent="0">
              <a:buNone/>
              <a:defRPr sz="1000"/>
            </a:lvl4pPr>
            <a:lvl5pPr marL="2047890" indent="0">
              <a:buNone/>
              <a:defRPr sz="1000"/>
            </a:lvl5pPr>
            <a:lvl6pPr marL="2559863" indent="0">
              <a:buNone/>
              <a:defRPr sz="1000"/>
            </a:lvl6pPr>
            <a:lvl7pPr marL="3071835" indent="0">
              <a:buNone/>
              <a:defRPr sz="1000"/>
            </a:lvl7pPr>
            <a:lvl8pPr marL="3583808" indent="0">
              <a:buNone/>
              <a:defRPr sz="1000"/>
            </a:lvl8pPr>
            <a:lvl9pPr marL="409578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0138C-7C37-4145-AC65-9C324FDE7595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8CD9-9D93-41CE-9099-5873B0E95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108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15" y="428232"/>
            <a:ext cx="6503670" cy="1782233"/>
          </a:xfrm>
          <a:prstGeom prst="rect">
            <a:avLst/>
          </a:prstGeom>
        </p:spPr>
        <p:txBody>
          <a:bodyPr vert="horz" lIns="102395" tIns="51197" rIns="102395" bIns="511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1315" y="2495129"/>
            <a:ext cx="6503670" cy="7057149"/>
          </a:xfrm>
          <a:prstGeom prst="rect">
            <a:avLst/>
          </a:prstGeom>
        </p:spPr>
        <p:txBody>
          <a:bodyPr vert="horz" lIns="102395" tIns="51197" rIns="102395" bIns="511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61315" y="9911199"/>
            <a:ext cx="1686137" cy="569324"/>
          </a:xfrm>
          <a:prstGeom prst="rect">
            <a:avLst/>
          </a:prstGeom>
        </p:spPr>
        <p:txBody>
          <a:bodyPr vert="horz" lIns="102395" tIns="51197" rIns="102395" bIns="51197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0138C-7C37-4145-AC65-9C324FDE7595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468986" y="9911199"/>
            <a:ext cx="2288328" cy="569324"/>
          </a:xfrm>
          <a:prstGeom prst="rect">
            <a:avLst/>
          </a:prstGeom>
        </p:spPr>
        <p:txBody>
          <a:bodyPr vert="horz" lIns="102395" tIns="51197" rIns="102395" bIns="51197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178848" y="9911199"/>
            <a:ext cx="1686137" cy="569324"/>
          </a:xfrm>
          <a:prstGeom prst="rect">
            <a:avLst/>
          </a:prstGeom>
        </p:spPr>
        <p:txBody>
          <a:bodyPr vert="horz" lIns="102395" tIns="51197" rIns="102395" bIns="51197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E8CD9-9D93-41CE-9099-5873B0E95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19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3945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3979" indent="-383979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1955" indent="-319983" algn="l" defTabSz="1023945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931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91904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303877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15849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27822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9794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51767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1973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3945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5918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7890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63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835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83808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95780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m1a143cf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2630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774" y="234132"/>
            <a:ext cx="53285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8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Информационно-познавательный</a:t>
            </a:r>
          </a:p>
          <a:p>
            <a:pPr lvl="0" algn="ctr"/>
            <a:r>
              <a:rPr lang="ru-RU" sz="18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Журнал  по  безопасности   дорожного</a:t>
            </a:r>
          </a:p>
          <a:p>
            <a:pPr lvl="0" algn="ctr"/>
            <a:r>
              <a:rPr lang="ru-RU" sz="18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Движения   для  детей  дошкольного   возраста  </a:t>
            </a:r>
          </a:p>
          <a:p>
            <a:pPr lvl="0" algn="ctr"/>
            <a:r>
              <a:rPr lang="ru-RU" sz="18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   и   их  родителей</a:t>
            </a:r>
          </a:p>
          <a:p>
            <a:pPr lvl="0" algn="ctr"/>
            <a:r>
              <a:rPr lang="ru-RU" sz="18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МБДОУ «детский сад №14»</a:t>
            </a:r>
            <a:endParaRPr lang="ru-RU" sz="18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774" y="4050556"/>
            <a:ext cx="47525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«Азбука безопасности»</a:t>
            </a:r>
          </a:p>
          <a:p>
            <a:pPr lvl="0" algn="ctr"/>
            <a:r>
              <a:rPr lang="ru-RU" sz="3200" b="1" dirty="0">
                <a:ln w="24500" cmpd="dbl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Выпуск </a:t>
            </a:r>
            <a:r>
              <a:rPr lang="ru-RU" sz="3200" b="1" dirty="0" smtClean="0">
                <a:ln w="24500" cmpd="dbl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№2</a:t>
            </a:r>
            <a:endParaRPr lang="ru-RU" sz="3200" b="1" dirty="0">
              <a:ln w="24500" cmpd="dbl">
                <a:solidFill>
                  <a:srgbClr val="002060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67277" y="10146208"/>
            <a:ext cx="32464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Декабрь       </a:t>
            </a:r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2017 год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191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m1a143cf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2630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52910" y="522164"/>
            <a:ext cx="3616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cap="all" dirty="0">
                <a:ln w="28575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Содержание:</a:t>
            </a:r>
            <a:endParaRPr lang="ru-RU" sz="4000" b="1" cap="all" dirty="0">
              <a:ln w="28575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prstClr val="black"/>
              </a:soli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6696" y="1386260"/>
            <a:ext cx="5544616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-</a:t>
            </a:r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Полезная информация:</a:t>
            </a:r>
          </a:p>
          <a:p>
            <a:pPr lvl="0" algn="ctr"/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«Откуда ты взялась, дорога?»</a:t>
            </a:r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-памятка для родителей:</a:t>
            </a:r>
          </a:p>
          <a:p>
            <a:pPr lvl="0"/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«Учим вместе с детьми»</a:t>
            </a:r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ctr">
              <a:buFontTx/>
              <a:buChar char="-"/>
            </a:pPr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Учим правила играя:</a:t>
            </a:r>
          </a:p>
          <a:p>
            <a:pPr lvl="0" algn="ctr"/>
            <a:r>
              <a:rPr lang="ru-RU" sz="24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«Дорожные </a:t>
            </a:r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знаки, которые должен знать ребёнок»</a:t>
            </a:r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- вместе научим  ребёнка  </a:t>
            </a:r>
          </a:p>
          <a:p>
            <a:pPr lvl="0"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безопасно жить в</a:t>
            </a:r>
          </a:p>
          <a:p>
            <a:pPr lvl="0"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этом мире!</a:t>
            </a:r>
          </a:p>
          <a:p>
            <a:pPr lvl="0" algn="ctr"/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«По правилам дорожного движения»</a:t>
            </a:r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ctr">
              <a:buFontTx/>
              <a:buChar char="-"/>
            </a:pPr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Внимание! Ребёнок и дорога!</a:t>
            </a:r>
          </a:p>
          <a:p>
            <a:pPr lvl="0" algn="ctr"/>
            <a:r>
              <a:rPr lang="ru-RU" sz="24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Помните:  скользкая дорога чрезвычайно опасна! »</a:t>
            </a:r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055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m1a143cf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2630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4071" y="450156"/>
            <a:ext cx="5833410" cy="6849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i="1" u="sng" dirty="0">
                <a:ea typeface="Times New Roman"/>
                <a:cs typeface="Times New Roman"/>
              </a:rPr>
              <a:t>Откуда ты взялась, дорога?</a:t>
            </a:r>
            <a:endParaRPr lang="ru-RU" sz="1400" dirty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ea typeface="Times New Roman"/>
                <a:cs typeface="Times New Roman"/>
              </a:rPr>
              <a:t>                   (немножко из истории)</a:t>
            </a:r>
            <a:endParaRPr lang="ru-RU" sz="1400" dirty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 smtClean="0">
                <a:ea typeface="Times New Roman"/>
                <a:cs typeface="Times New Roman"/>
              </a:rPr>
              <a:t>        </a:t>
            </a:r>
            <a:r>
              <a:rPr lang="ru-RU" sz="1600" b="1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Было </a:t>
            </a:r>
            <a:r>
              <a:rPr lang="ru-RU" sz="16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это в давние времена. Жили в ту пору наши предки-славяне среди непроходимых лесов. Занимались земледелием, скотоводством, ловили рыбу, собирали мед диких пчел.</a:t>
            </a:r>
            <a:endParaRPr lang="ru-RU" sz="16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В поисках подходящих мест посева пробирались сквозь дремучие леса, топорами вырубили заросли. Расчищенное место называли </a:t>
            </a:r>
            <a:endParaRPr lang="ru-RU" sz="16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r>
              <a:rPr lang="ru-RU" sz="1600" b="1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Улица </a:t>
            </a:r>
            <a:r>
              <a:rPr lang="ru-RU" sz="16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ребенка – это яркий мир, полный разнообразны, привлекательных для него явлений (машин, зданий, движущихся пешеходов, предметов и т.д.), насыщенный интересными событиями, участниками которых может стать и сам ребенок. А здесь как раз и подстерегает его опасность.</a:t>
            </a:r>
            <a:endParaRPr lang="ru-RU" sz="16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r>
              <a:rPr lang="ru-RU" sz="16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Учеными достаточно подробно рассмотрены причины несчастных случаев с дошкольниками. Как свидетельствует анализ, большинство ДТП происходит по причине безнадзорности. Ребятам всё интересно на улице, и они стремятся туда, не понимая ещё, что неожиданно появится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423" y="7146900"/>
            <a:ext cx="5548184" cy="331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</a:t>
            </a:r>
            <a:r>
              <a:rPr lang="ru-RU" sz="1600" b="1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 проезжей </a:t>
            </a:r>
            <a:r>
              <a:rPr lang="ru-RU" sz="16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части или перебежать дорогу на близком расстоянии от происходящего транспорта – это большая опасность. Также очень много случаев, когда дети вырываются из рук родителей при переходе улицы или пытаются перебежать её сами. А бывает, что взрослые вообще не держат ребенка за руку, и тот идет самостоятельно через сложнейшие перекрестки. </a:t>
            </a:r>
            <a:endParaRPr lang="ru-RU" sz="16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Одной из основных причин дорожно-транспортных происшествий с детьми является незнание ими правил дорожного движения, правил посадки в автобус или другой транспорт.</a:t>
            </a:r>
            <a:endParaRPr lang="ru-RU" sz="16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680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m1a143cf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13" y="0"/>
            <a:ext cx="722630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22816"/>
            <a:ext cx="5760640" cy="362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ea typeface="Times New Roman"/>
                <a:cs typeface="Times New Roman"/>
              </a:rPr>
              <a:t>Учите вместе с детьми!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ea typeface="Times New Roman"/>
                <a:cs typeface="Times New Roman"/>
              </a:rPr>
              <a:t>  </a:t>
            </a:r>
            <a:r>
              <a:rPr lang="ru-RU" b="1" i="1" dirty="0" smtClean="0">
                <a:ea typeface="Times New Roman"/>
                <a:cs typeface="Times New Roman"/>
              </a:rPr>
              <a:t>Раз</a:t>
            </a:r>
            <a:r>
              <a:rPr lang="ru-RU" b="1" i="1" dirty="0">
                <a:ea typeface="Times New Roman"/>
                <a:cs typeface="Times New Roman"/>
              </a:rPr>
              <a:t>, два,  три, четыре, пять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 smtClean="0">
                <a:ea typeface="Times New Roman"/>
                <a:cs typeface="Times New Roman"/>
              </a:rPr>
              <a:t>Вышли </a:t>
            </a:r>
            <a:r>
              <a:rPr lang="ru-RU" b="1" i="1" dirty="0">
                <a:ea typeface="Times New Roman"/>
                <a:cs typeface="Times New Roman"/>
              </a:rPr>
              <a:t>дети </a:t>
            </a:r>
            <a:r>
              <a:rPr lang="ru-RU" b="1" i="1" dirty="0" smtClean="0">
                <a:ea typeface="Times New Roman"/>
                <a:cs typeface="Times New Roman"/>
              </a:rPr>
              <a:t>погулять,</a:t>
            </a:r>
            <a:endParaRPr lang="ru-RU" sz="1400" b="1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 smtClean="0">
                <a:ea typeface="Times New Roman"/>
                <a:cs typeface="Times New Roman"/>
              </a:rPr>
              <a:t>Надо </a:t>
            </a:r>
            <a:r>
              <a:rPr lang="ru-RU" b="1" i="1" dirty="0">
                <a:ea typeface="Times New Roman"/>
                <a:cs typeface="Times New Roman"/>
              </a:rPr>
              <a:t>правила </a:t>
            </a:r>
            <a:r>
              <a:rPr lang="ru-RU" b="1" i="1" dirty="0" smtClean="0">
                <a:ea typeface="Times New Roman"/>
                <a:cs typeface="Times New Roman"/>
              </a:rPr>
              <a:t>движенья</a:t>
            </a:r>
            <a:endParaRPr lang="ru-RU" sz="1400" b="1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 smtClean="0">
                <a:ea typeface="Times New Roman"/>
                <a:cs typeface="Times New Roman"/>
              </a:rPr>
              <a:t>На </a:t>
            </a:r>
            <a:r>
              <a:rPr lang="ru-RU" b="1" i="1" dirty="0">
                <a:ea typeface="Times New Roman"/>
                <a:cs typeface="Times New Roman"/>
              </a:rPr>
              <a:t>дорогах выполнять.</a:t>
            </a:r>
            <a:endParaRPr lang="ru-RU" sz="1400" b="1" dirty="0"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400" b="1" dirty="0"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b="1" i="1" dirty="0" smtClean="0">
              <a:ea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915404">
            <a:off x="3469134" y="1794958"/>
            <a:ext cx="3613150" cy="170713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i="1" dirty="0">
                <a:ea typeface="Times New Roman"/>
                <a:cs typeface="Times New Roman"/>
              </a:rPr>
              <a:t> </a:t>
            </a:r>
            <a:r>
              <a:rPr lang="ru-RU" sz="16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Пословицы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Symbol"/>
              <a:buChar char=""/>
              <a:tabLst>
                <a:tab pos="685800" algn="l"/>
              </a:tabLst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Тише едешь – дальше будешь.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Опасайся бед, пока их нет.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Гляди в оба, да не разбей </a:t>
            </a:r>
            <a:r>
              <a:rPr lang="ru-RU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лоба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Ехал прямо, да попал в яму.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65252" y="5020970"/>
            <a:ext cx="3613150" cy="18928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Если свет зажегся красный,</a:t>
            </a:r>
            <a:endParaRPr lang="ru-RU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Значит, двигаться опасно,</a:t>
            </a:r>
            <a:endParaRPr lang="ru-RU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Свет зеленый говорит:</a:t>
            </a:r>
            <a:endParaRPr lang="ru-RU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«Проходите, путь открыт!»</a:t>
            </a:r>
            <a:endParaRPr lang="ru-RU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45874" y="6947119"/>
            <a:ext cx="5204048" cy="2715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i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Загадки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Я глазищами моргаю              Едет он на двух колесах,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Неустанно день и ночь.         Не буксует на откосах,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Я машинам помогаю              И бензина в баке нет,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тебе хочу помочь.              Это мой …   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 (Светофор)                                (Велосипед)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8814" y="3071775"/>
            <a:ext cx="3613150" cy="17512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светофоре красный свет,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Это значит -  ходу нет,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Потому что красный – стоп,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 зеленый – знак вперед.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259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m1a143cf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2630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36886" y="126444"/>
            <a:ext cx="4248472" cy="1950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того чтобы воспитание детей</a:t>
            </a:r>
            <a:endParaRPr lang="ru-RU" sz="1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было успешно, надо, чтобы воспитывающие</a:t>
            </a:r>
            <a:endParaRPr lang="ru-RU" sz="1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люди, не переставая, воспитывали себя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(Л. Толстой)</a:t>
            </a:r>
            <a:endParaRPr lang="ru-RU" sz="1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solidFill>
                  <a:srgbClr val="FF0000"/>
                </a:solidFill>
                <a:ea typeface="Times New Roman"/>
                <a:cs typeface="Times New Roman"/>
              </a:rPr>
              <a:t>                                                                                      </a:t>
            </a:r>
            <a:r>
              <a:rPr lang="ru-RU" b="1" i="1" dirty="0" smtClean="0">
                <a:solidFill>
                  <a:srgbClr val="FF0000"/>
                </a:solidFill>
                <a:ea typeface="Times New Roman"/>
                <a:cs typeface="Times New Roman"/>
              </a:rPr>
              <a:t>                  </a:t>
            </a:r>
            <a:endParaRPr lang="ru-RU" sz="1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Ирина\Desktop\img13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7" t="10594" r="9709" b="7445"/>
          <a:stretch/>
        </p:blipFill>
        <p:spPr bwMode="auto">
          <a:xfrm>
            <a:off x="-275282" y="1530276"/>
            <a:ext cx="6628591" cy="5169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Ирина\Desktop\img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66" y="6753497"/>
            <a:ext cx="5472607" cy="38677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338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m1a143cf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2630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2790" y="306140"/>
            <a:ext cx="4608512" cy="912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ПАМЯТКА ДЛЯ РОДИТЕЛЕЙ ДЕТЕЙ ДОШКОЛЬНОГО ВОЗРАСТА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ПРАВИЛАМ ДОРОЖНОГО ДВИЖЕНИЯ.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9630" y="1218698"/>
            <a:ext cx="6955147" cy="4855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Никто не может заменить родителей в вопросе формирования у ребенка дисциплинированного поведения на улице, соблюдения им правил безопасности. В дошкольном возрасте ребенок должен усвоить: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Blip>
                <a:blip r:embed="rId3"/>
              </a:buBlip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без взрослых на дорогу выходить нельзя, когда идешь со взрослым за руку, то не вырывайся, один не сходи с тротуара;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Blip>
                <a:blip r:embed="rId3"/>
              </a:buBlip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ходить по улице следует спокойным шагом, придерживаясь правой стороны тротуара;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Blip>
                <a:blip r:embed="rId3"/>
              </a:buBlip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переходить дорогу можно только по переходу (наземному и подземному);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Blip>
                <a:blip r:embed="rId3"/>
              </a:buBlip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прежде чем переходить улицу, посмотри на светофор: “коль зеленый свет горит, значит; путь тебе открыт”;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Blip>
                <a:blip r:embed="rId3"/>
              </a:buBlip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дорога предназначена только для машин, а тротуар — для пешеходов;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Blip>
                <a:blip r:embed="rId3"/>
              </a:buBlip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движение транспорта и пешеходов на улице регулируется сигналами светофора или милиционером-регулировщиком;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Symbol"/>
              <a:buBlip>
                <a:blip r:embed="rId3"/>
              </a:buBlip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общественном транспорте не высовывайся из окна, не выставляй руки или какие-либо предметы. 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6766" y="5994772"/>
            <a:ext cx="5544616" cy="2911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Все эти понятия ребенок усвоит более прочно, если его знакомят с правилами дорожного движения систематически, ненавязчиво.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Используйте для этого соответствующие ситуации на улице, во дворе, на дороге. Находясь с малышом на улице, полезно объяснять ему все, что происходит на дороге с транспортом, пешеходами. Например, почему в данный момент нельзя перейти улицу, какие на этот случай существуют правила для пешеходов и автомобилей, укажите на нарушителей, отметив, что, нарушая правила, они рискуют попасть под транспорт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034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m1a143cf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2630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Ирина\Desktop\f9411655a858de5250e023363bbf630b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0" t="2612" r="2234" b="3830"/>
          <a:stretch/>
        </p:blipFill>
        <p:spPr bwMode="auto">
          <a:xfrm rot="491534">
            <a:off x="397098" y="5421308"/>
            <a:ext cx="6432106" cy="463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Ирина\Desktop\ПДД зимо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8246">
            <a:off x="380863" y="696563"/>
            <a:ext cx="6304574" cy="4499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409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Ирина\Desktop\rabotasrodpd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25138"/>
            <a:ext cx="7285558" cy="657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Ирина\Desktop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73" y="12869"/>
            <a:ext cx="5892412" cy="411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364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m1a143cf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2630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6806" y="1965108"/>
            <a:ext cx="46805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276">
              <a:defRPr/>
            </a:pPr>
            <a:r>
              <a:rPr lang="ru-RU" sz="1800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Выпуск подготовила: </a:t>
            </a:r>
            <a:r>
              <a:rPr lang="ru-RU" sz="1800" b="1" spc="50" dirty="0" err="1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Проворнова</a:t>
            </a:r>
            <a:r>
              <a:rPr lang="ru-RU" sz="1800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И.Ю.</a:t>
            </a:r>
          </a:p>
          <a:p>
            <a:pPr lvl="0" algn="ctr" defTabSz="914276">
              <a:defRPr/>
            </a:pPr>
            <a:r>
              <a:rPr lang="ru-RU" sz="1800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Воспитатель высшей квалификационной категории муниципального бюджетного дошкольного образовательного учреждения </a:t>
            </a:r>
          </a:p>
          <a:p>
            <a:pPr lvl="0" algn="ctr" defTabSz="914276">
              <a:defRPr/>
            </a:pPr>
            <a:r>
              <a:rPr lang="ru-RU" sz="1800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« Детский сад присмотра и оздоровления детей № 14</a:t>
            </a:r>
          </a:p>
          <a:p>
            <a:pPr lvl="0" algn="ctr" defTabSz="914276">
              <a:defRPr/>
            </a:pPr>
            <a:r>
              <a:rPr lang="ru-RU" sz="1800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« Подсолнушек»</a:t>
            </a:r>
          </a:p>
          <a:p>
            <a:pPr lvl="0" algn="ctr" defTabSz="914276">
              <a:defRPr/>
            </a:pPr>
            <a:r>
              <a:rPr lang="ru-RU" sz="1800" b="1" spc="50" dirty="0" err="1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Чистопольского</a:t>
            </a:r>
            <a:r>
              <a:rPr lang="ru-RU" sz="1800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  <a:endParaRPr lang="ru-RU" sz="1800" b="1" spc="50" dirty="0">
              <a:ln w="12700" cmpd="sng">
                <a:solidFill>
                  <a:sysClr val="windowText" lastClr="000000"/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38421" y="6460569"/>
            <a:ext cx="361315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422980 Республика Татарстан,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Чистопольский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муниципальный район,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г. Чистополь, ул. Г. Тукая, д. 54 «Е»</a:t>
            </a:r>
            <a:endParaRPr lang="ru-RU" sz="1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9720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709</Words>
  <Application>Microsoft Office PowerPoint</Application>
  <PresentationFormat>Произвольный</PresentationFormat>
  <Paragraphs>82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7</cp:revision>
  <dcterms:created xsi:type="dcterms:W3CDTF">2018-01-04T07:56:15Z</dcterms:created>
  <dcterms:modified xsi:type="dcterms:W3CDTF">2018-01-04T09:13:44Z</dcterms:modified>
</cp:coreProperties>
</file>